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ItTStOrI94I1Hkwo-MfSipB53VJUlH0ehHw_a_0VENg/edi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J2bQWH6GC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Qvo7vyCmu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9_I6uK199IfqEy-NTT0QEDIrBSUqLDdTENLoCvrOBTQ/edit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my-drive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C:\Users\ADMINI~1.SKY\AppData\Local\Temp\WeChat Files\81e53c58939ca2c15d8256d301d0ad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 descr="C:\Users\ADMINI~1.SKY\AppData\Local\Temp\WeChat Files\f12dc6a6bfb6f7820c4c4bc9774156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611560" y="19888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Remember</a:t>
            </a:r>
            <a:endParaRPr lang="zh-CN" altLang="zh-CN" b="1" dirty="0" smtClean="0">
              <a:solidFill>
                <a:schemeClr val="bg1"/>
              </a:solidFill>
            </a:endParaRPr>
          </a:p>
          <a:p>
            <a:r>
              <a:rPr lang="en-US" altLang="zh-CN" b="1" dirty="0" smtClean="0">
                <a:solidFill>
                  <a:schemeClr val="bg1"/>
                </a:solidFill>
              </a:rPr>
              <a:t>Describe. What is the meaning of the moon? Describe the moon’s color changes; shape appears to change during the month and some popular cultural stories.</a:t>
            </a:r>
          </a:p>
          <a:p>
            <a:endParaRPr lang="zh-CN" altLang="zh-CN" b="1" dirty="0" smtClean="0">
              <a:solidFill>
                <a:schemeClr val="bg1"/>
              </a:solidFill>
            </a:endParaRPr>
          </a:p>
          <a:p>
            <a:r>
              <a:rPr lang="en-US" altLang="zh-CN" b="1" dirty="0" smtClean="0">
                <a:solidFill>
                  <a:schemeClr val="bg1"/>
                </a:solidFill>
              </a:rPr>
              <a:t>Understand</a:t>
            </a:r>
            <a:endParaRPr lang="zh-CN" altLang="zh-CN" b="1" dirty="0" smtClean="0">
              <a:solidFill>
                <a:schemeClr val="bg1"/>
              </a:solidFill>
            </a:endParaRPr>
          </a:p>
          <a:p>
            <a:r>
              <a:rPr lang="en-US" altLang="zh-CN" b="1" dirty="0" smtClean="0">
                <a:solidFill>
                  <a:schemeClr val="bg1"/>
                </a:solidFill>
              </a:rPr>
              <a:t>Define. How would you define the vocabularies in your own words? Explain what you think these words mean?</a:t>
            </a:r>
            <a:endParaRPr lang="zh-CN" altLang="zh-CN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 descr="C:\Users\ADMINI~1.SKY\AppData\Local\Temp\WeChat Files\8704fa476fd616f88c16442fa28c4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 descr="C:\Users\ADMINI~1.SKY\AppData\Local\Temp\WeChat Files\6e084ba6b5272ba7390514f152ed8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611560" y="1988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Students will take this pre-assessment about anything related to the moon. This counts to 10% to your grade. </a:t>
            </a:r>
          </a:p>
          <a:p>
            <a:endParaRPr lang="en-US" altLang="zh-CN" b="1" dirty="0" smtClean="0">
              <a:solidFill>
                <a:schemeClr val="bg1"/>
              </a:solidFill>
            </a:endParaRPr>
          </a:p>
          <a:p>
            <a:r>
              <a:rPr lang="en-US" altLang="zh-CN" b="1" dirty="0" smtClean="0">
                <a:solidFill>
                  <a:schemeClr val="bg1"/>
                </a:solidFill>
              </a:rPr>
              <a:t>The purpose of doing this assessment is to inspire students with a brainstorming bubble for the word “Moon”.</a:t>
            </a:r>
          </a:p>
          <a:p>
            <a:endParaRPr lang="en-US" altLang="zh-CN" b="1" dirty="0" smtClean="0">
              <a:solidFill>
                <a:schemeClr val="bg1"/>
              </a:solidFill>
            </a:endParaRPr>
          </a:p>
          <a:p>
            <a:r>
              <a:rPr lang="en-US" altLang="zh-CN" b="1" dirty="0" smtClean="0">
                <a:solidFill>
                  <a:schemeClr val="bg1"/>
                </a:solidFill>
              </a:rPr>
              <a:t> </a:t>
            </a:r>
            <a:endParaRPr lang="zh-CN" altLang="zh-CN" b="1" dirty="0" smtClean="0">
              <a:solidFill>
                <a:schemeClr val="bg1"/>
              </a:solidFill>
            </a:endParaRPr>
          </a:p>
          <a:p>
            <a:r>
              <a:rPr lang="en-US" altLang="zh-CN" b="1" dirty="0" smtClean="0">
                <a:solidFill>
                  <a:schemeClr val="bg1"/>
                </a:solidFill>
              </a:rPr>
              <a:t>Click here to start! </a:t>
            </a:r>
            <a:r>
              <a:rPr lang="en-US" altLang="zh-CN" b="1" dirty="0" smtClean="0">
                <a:solidFill>
                  <a:schemeClr val="bg1"/>
                </a:solidFill>
                <a:hlinkClick r:id="rId3"/>
              </a:rPr>
              <a:t>https://docs.google.com/forms/d/1ItTStOrI94I1Hkwo-MfSipB53VJUlH0ehHw_a_0VENg/edit</a:t>
            </a:r>
            <a:endParaRPr lang="zh-CN" altLang="zh-CN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 descr="C:\Users\ADMINI~1.SKY\AppData\Local\Temp\WeChat Files\6abb46150626251949a347af789b37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611560" y="19888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Watch this video for more information</a:t>
            </a:r>
          </a:p>
          <a:p>
            <a:endParaRPr lang="en-US" altLang="zh-CN" b="1" dirty="0" smtClean="0">
              <a:solidFill>
                <a:schemeClr val="bg1"/>
              </a:solidFill>
            </a:endParaRPr>
          </a:p>
          <a:p>
            <a:r>
              <a:rPr lang="en-US" altLang="zh-CN" b="1" dirty="0" smtClean="0">
                <a:solidFill>
                  <a:schemeClr val="bg1"/>
                </a:solidFill>
                <a:hlinkClick r:id="rId3"/>
              </a:rPr>
              <a:t>https://www.youtube.com/watch?v=RJ2bQWH6GCM</a:t>
            </a:r>
            <a:r>
              <a:rPr lang="en-US" altLang="zh-CN" b="1" dirty="0" smtClean="0">
                <a:solidFill>
                  <a:schemeClr val="bg1"/>
                </a:solidFill>
              </a:rPr>
              <a:t> </a:t>
            </a:r>
          </a:p>
          <a:p>
            <a:endParaRPr lang="zh-CN" altLang="zh-CN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 descr="C:\Users\ADMINI~1.SKY\AppData\Local\Temp\WeChat Files\8fc01a2db26cab47bbef529439a892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611560" y="198884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In this discussion thread, you are going to write about the definition of the new words in your own words. After learning this course, you will have a basic understanding of the words. You need to write down your own definition with related images beside the words. </a:t>
            </a:r>
          </a:p>
          <a:p>
            <a:endParaRPr lang="zh-CN" altLang="zh-CN" b="1" dirty="0" smtClean="0">
              <a:solidFill>
                <a:schemeClr val="bg1"/>
              </a:solidFill>
            </a:endParaRPr>
          </a:p>
          <a:p>
            <a:r>
              <a:rPr lang="en-US" altLang="zh-CN" b="1" dirty="0" smtClean="0">
                <a:solidFill>
                  <a:schemeClr val="bg1"/>
                </a:solidFill>
              </a:rPr>
              <a:t>Example: </a:t>
            </a:r>
            <a:endParaRPr lang="zh-CN" altLang="zh-CN" b="1" dirty="0" smtClean="0">
              <a:solidFill>
                <a:schemeClr val="bg1"/>
              </a:solidFill>
            </a:endParaRPr>
          </a:p>
          <a:p>
            <a:r>
              <a:rPr lang="en-US" altLang="zh-CN" b="1" dirty="0" smtClean="0">
                <a:solidFill>
                  <a:schemeClr val="bg1"/>
                </a:solidFill>
              </a:rPr>
              <a:t>moon: the natural satellite of earth; (picture)</a:t>
            </a:r>
            <a:endParaRPr lang="zh-CN" altLang="zh-CN" b="1" dirty="0" smtClean="0">
              <a:solidFill>
                <a:schemeClr val="bg1"/>
              </a:solidFill>
            </a:endParaRPr>
          </a:p>
          <a:p>
            <a:r>
              <a:rPr lang="en-US" altLang="zh-CN" b="1" dirty="0" smtClean="0">
                <a:solidFill>
                  <a:schemeClr val="bg1"/>
                </a:solidFill>
              </a:rPr>
              <a:t>star, an enormous ball of plasma.(picture)</a:t>
            </a:r>
          </a:p>
          <a:p>
            <a:endParaRPr lang="zh-CN" altLang="zh-CN" b="1" dirty="0" smtClean="0">
              <a:solidFill>
                <a:schemeClr val="bg1"/>
              </a:solidFill>
            </a:endParaRPr>
          </a:p>
          <a:p>
            <a:r>
              <a:rPr lang="en-US" altLang="zh-CN" b="1" dirty="0" smtClean="0">
                <a:solidFill>
                  <a:schemeClr val="bg1"/>
                </a:solidFill>
              </a:rPr>
              <a:t>Remember to post a reply to at least one classmate in no more than 100 words. </a:t>
            </a:r>
            <a:endParaRPr lang="zh-CN" altLang="zh-CN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DMINI~1.SKY\AppData\Local\Temp\WeChat Files\9ee900f63b28abe6099e97914ceb9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 descr="C:\Users\ADMINI~1.SKY\AppData\Local\Temp\WeChat Files\f3a05e5f8c92c5a4d2fbf601c62634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611560" y="2276872"/>
            <a:ext cx="48245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u="sng" dirty="0" smtClean="0">
                <a:solidFill>
                  <a:schemeClr val="bg1"/>
                </a:solidFill>
              </a:rPr>
              <a:t>Remember: </a:t>
            </a:r>
            <a:r>
              <a:rPr lang="en-US" altLang="zh-CN" b="1" dirty="0" smtClean="0">
                <a:solidFill>
                  <a:schemeClr val="bg1"/>
                </a:solidFill>
              </a:rPr>
              <a:t>Describe different kinds of phases of the moon. What are the characteristics?</a:t>
            </a:r>
            <a:endParaRPr lang="zh-CN" altLang="zh-CN" b="1" dirty="0" smtClean="0">
              <a:solidFill>
                <a:schemeClr val="bg1"/>
              </a:solidFill>
            </a:endParaRPr>
          </a:p>
          <a:p>
            <a:r>
              <a:rPr lang="en-US" altLang="zh-CN" b="1" u="sng" dirty="0" smtClean="0">
                <a:solidFill>
                  <a:schemeClr val="bg1"/>
                </a:solidFill>
              </a:rPr>
              <a:t>Understand: </a:t>
            </a:r>
            <a:r>
              <a:rPr lang="en-US" altLang="zh-CN" b="1" dirty="0" smtClean="0">
                <a:solidFill>
                  <a:schemeClr val="bg1"/>
                </a:solidFill>
              </a:rPr>
              <a:t>Define. How would you define the main characteristics of moon in four stages?</a:t>
            </a:r>
            <a:endParaRPr lang="zh-CN" altLang="zh-CN" b="1" dirty="0" smtClean="0">
              <a:solidFill>
                <a:schemeClr val="bg1"/>
              </a:solidFill>
            </a:endParaRPr>
          </a:p>
          <a:p>
            <a:r>
              <a:rPr lang="en-US" altLang="zh-CN" b="1" u="sng" dirty="0" smtClean="0">
                <a:solidFill>
                  <a:schemeClr val="bg1"/>
                </a:solidFill>
              </a:rPr>
              <a:t>Apply: </a:t>
            </a:r>
            <a:r>
              <a:rPr lang="en-US" altLang="zh-CN" b="1" dirty="0" smtClean="0">
                <a:solidFill>
                  <a:schemeClr val="bg1"/>
                </a:solidFill>
              </a:rPr>
              <a:t>Classify. What examples can you find? Perform the scene.</a:t>
            </a:r>
            <a:endParaRPr lang="zh-CN" altLang="zh-CN" b="1" dirty="0" smtClean="0">
              <a:solidFill>
                <a:schemeClr val="bg1"/>
              </a:solidFill>
            </a:endParaRPr>
          </a:p>
          <a:p>
            <a:r>
              <a:rPr lang="en-US" altLang="zh-CN" b="1" u="sng" dirty="0" smtClean="0">
                <a:solidFill>
                  <a:schemeClr val="bg1"/>
                </a:solidFill>
              </a:rPr>
              <a:t>Analyze: </a:t>
            </a:r>
            <a:r>
              <a:rPr lang="en-US" altLang="zh-CN" b="1" dirty="0" smtClean="0">
                <a:solidFill>
                  <a:schemeClr val="bg1"/>
                </a:solidFill>
              </a:rPr>
              <a:t>Outline. What are the features of the phases of the moon? Try to compare the differences.</a:t>
            </a:r>
            <a:endParaRPr lang="zh-CN" altLang="zh-CN" b="1" dirty="0" smtClean="0">
              <a:solidFill>
                <a:schemeClr val="bg1"/>
              </a:solidFill>
            </a:endParaRPr>
          </a:p>
          <a:p>
            <a:r>
              <a:rPr lang="en-US" altLang="zh-CN" b="1" u="sng" dirty="0" smtClean="0">
                <a:solidFill>
                  <a:schemeClr val="bg1"/>
                </a:solidFill>
              </a:rPr>
              <a:t>Evaluate: </a:t>
            </a:r>
            <a:r>
              <a:rPr lang="en-US" altLang="zh-CN" b="1" dirty="0" smtClean="0">
                <a:solidFill>
                  <a:schemeClr val="bg1"/>
                </a:solidFill>
              </a:rPr>
              <a:t>Decide. What would you recommend for the contents in the discussion forum?</a:t>
            </a:r>
            <a:endParaRPr lang="zh-CN" altLang="zh-CN" b="1" dirty="0" smtClean="0">
              <a:solidFill>
                <a:schemeClr val="bg1"/>
              </a:solidFill>
            </a:endParaRPr>
          </a:p>
          <a:p>
            <a:r>
              <a:rPr lang="en-US" altLang="zh-CN" b="1" u="sng" dirty="0" smtClean="0">
                <a:solidFill>
                  <a:schemeClr val="bg1"/>
                </a:solidFill>
              </a:rPr>
              <a:t>Create :</a:t>
            </a:r>
            <a:r>
              <a:rPr lang="en-US" altLang="zh-CN" b="1" dirty="0" smtClean="0">
                <a:solidFill>
                  <a:schemeClr val="bg1"/>
                </a:solidFill>
              </a:rPr>
              <a:t>Design. Design a creative narration with the phases of the moon. </a:t>
            </a:r>
            <a:endParaRPr lang="zh-CN" altLang="zh-CN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 descr="C:\Users\ADMINI~1.SKY\AppData\Local\Temp\WeChat Files\91d569f6fce554ab241d8f336dd61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611560" y="19888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Watch this video for more information</a:t>
            </a:r>
          </a:p>
          <a:p>
            <a:endParaRPr lang="en-US" altLang="zh-CN" b="1" dirty="0" smtClean="0">
              <a:solidFill>
                <a:schemeClr val="bg1"/>
              </a:solidFill>
            </a:endParaRPr>
          </a:p>
          <a:p>
            <a:r>
              <a:rPr lang="en-US" altLang="zh-CN" u="sng" dirty="0" smtClean="0">
                <a:hlinkClick r:id="rId3"/>
              </a:rPr>
              <a:t>https://www.youtube.com/watch?v=BQvo7vyCmuE</a:t>
            </a:r>
            <a:r>
              <a:rPr lang="en-US" altLang="zh-CN" dirty="0" smtClean="0"/>
              <a:t> </a:t>
            </a:r>
            <a:endParaRPr lang="zh-CN" altLang="zh-CN" dirty="0" smtClean="0"/>
          </a:p>
          <a:p>
            <a:r>
              <a:rPr lang="en-US" altLang="zh-CN" b="1" dirty="0" smtClean="0">
                <a:solidFill>
                  <a:schemeClr val="bg1"/>
                </a:solidFill>
              </a:rPr>
              <a:t> </a:t>
            </a:r>
            <a:endParaRPr lang="zh-CN" altLang="zh-CN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 descr="C:\Users\ADMINI~1.SKY\AppData\Local\Temp\WeChat Files\ab094f122c9b980434d55ed4a9013b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8" name="Picture 2" descr="C:\Users\ADMINI~1.SKY\AppData\Local\Temp\WeChat Files\ae87bee3d9dddfe1b6444b1c12a5c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C:\Users\ADMINI~1.SKY\AppData\Local\Temp\WeChat Files\244f753fe499a0b4e1b9af06e089de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482" name="Picture 2" descr="C:\Users\ADMINI~1.SKY\AppData\Local\Temp\WeChat Files\5af527a3d00dab51c5456f8122bf4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611560" y="19888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You are going to have 5 multiple choice questions related to the definition, shapes, or changes of the phases of the moon.</a:t>
            </a:r>
          </a:p>
          <a:p>
            <a:endParaRPr lang="en-US" altLang="zh-CN" b="1" dirty="0" smtClean="0">
              <a:solidFill>
                <a:schemeClr val="bg1"/>
              </a:solidFill>
            </a:endParaRPr>
          </a:p>
          <a:p>
            <a:r>
              <a:rPr lang="en-US" altLang="zh-CN" b="1" dirty="0" smtClean="0">
                <a:solidFill>
                  <a:schemeClr val="bg1"/>
                </a:solidFill>
              </a:rPr>
              <a:t>Click here to start! </a:t>
            </a:r>
          </a:p>
          <a:p>
            <a:r>
              <a:rPr lang="en-US" altLang="zh-CN" u="sng" dirty="0" smtClean="0">
                <a:hlinkClick r:id="rId3"/>
              </a:rPr>
              <a:t>https://docs.google.com/forms/d/19_I6uK199IfqEy-NTT0QEDIrBSUqLDdTENLoCvrOBTQ/edit</a:t>
            </a:r>
            <a:r>
              <a:rPr lang="en-US" altLang="zh-CN" dirty="0" smtClean="0"/>
              <a:t> </a:t>
            </a:r>
            <a:endParaRPr lang="zh-CN" altLang="zh-CN" dirty="0" smtClean="0"/>
          </a:p>
          <a:p>
            <a:endParaRPr lang="en-US" altLang="zh-CN" b="1" dirty="0" smtClean="0">
              <a:solidFill>
                <a:schemeClr val="bg1"/>
              </a:solidFill>
            </a:endParaRPr>
          </a:p>
          <a:p>
            <a:endParaRPr lang="zh-CN" altLang="zh-CN" b="1" dirty="0" smtClean="0">
              <a:solidFill>
                <a:schemeClr val="bg1"/>
              </a:solidFill>
            </a:endParaRPr>
          </a:p>
          <a:p>
            <a:endParaRPr lang="zh-CN" altLang="zh-CN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1506" name="Picture 2" descr="C:\Users\ADMINI~1.SKY\AppData\Local\Temp\WeChat Files\cae02612b2179116f5cfd65d7d1de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611560" y="1988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In this discussion thread, you are going to write a narration to mention every phase and express your understanding among these phases. </a:t>
            </a:r>
          </a:p>
          <a:p>
            <a:endParaRPr lang="zh-CN" altLang="zh-CN" b="1" dirty="0" smtClean="0">
              <a:solidFill>
                <a:schemeClr val="bg1"/>
              </a:solidFill>
            </a:endParaRPr>
          </a:p>
          <a:p>
            <a:r>
              <a:rPr lang="en-US" altLang="zh-CN" b="1" dirty="0" smtClean="0">
                <a:solidFill>
                  <a:schemeClr val="bg1"/>
                </a:solidFill>
              </a:rPr>
              <a:t>For example: Luna the crescent moon was feeling sad that she was not as full or complete as her neighbor, “Full moon.” </a:t>
            </a:r>
          </a:p>
          <a:p>
            <a:endParaRPr lang="zh-CN" altLang="zh-CN" b="1" dirty="0" smtClean="0">
              <a:solidFill>
                <a:schemeClr val="bg1"/>
              </a:solidFill>
            </a:endParaRPr>
          </a:p>
          <a:p>
            <a:r>
              <a:rPr lang="en-US" altLang="zh-CN" b="1" dirty="0" smtClean="0">
                <a:solidFill>
                  <a:schemeClr val="bg1"/>
                </a:solidFill>
              </a:rPr>
              <a:t>After sharing their stories about four phases of the moon, you are going to reply at least one classmate in no more than 100 words.</a:t>
            </a:r>
            <a:endParaRPr lang="zh-CN" altLang="zh-CN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530" name="Picture 2" descr="C:\Users\ADMINI~1.SKY\AppData\Local\Temp\WeChat Files\2ed0ed8268c679d74d492b087a8938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3554" name="Picture 2" descr="C:\Users\ADMINI~1.SKY\AppData\Local\Temp\WeChat Files\a0a690ae20cccb8c2fa96a36a6668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4578" name="Picture 2" descr="C:\Users\ADMINI~1.SKY\AppData\Local\Temp\WeChat Files\6dc9d3c5ca76471206210a343acf8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5602" name="Picture 2" descr="C:\Users\ADMINI~1.SKY\AppData\Local\Temp\WeChat Files\52f081e1b66a4033467a8449eb5a7e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331640" y="1772816"/>
            <a:ext cx="69847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In the final project, you are going to write an observation diary about the phases of the moon or write a science fiction related to the moon. </a:t>
            </a:r>
          </a:p>
          <a:p>
            <a:endParaRPr lang="zh-CN" altLang="zh-CN" sz="1600" b="1" dirty="0" smtClean="0">
              <a:solidFill>
                <a:schemeClr val="bg1"/>
              </a:solidFill>
            </a:endParaRPr>
          </a:p>
          <a:p>
            <a:r>
              <a:rPr lang="en-US" altLang="zh-CN" sz="1600" b="1" dirty="0" smtClean="0">
                <a:solidFill>
                  <a:schemeClr val="bg1"/>
                </a:solidFill>
              </a:rPr>
              <a:t>#1</a:t>
            </a:r>
            <a:endParaRPr lang="zh-CN" altLang="zh-CN" sz="1600" b="1" dirty="0" smtClean="0">
              <a:solidFill>
                <a:schemeClr val="bg1"/>
              </a:solidFill>
            </a:endParaRPr>
          </a:p>
          <a:p>
            <a:r>
              <a:rPr lang="en-US" altLang="zh-CN" sz="1600" b="1" dirty="0" smtClean="0">
                <a:solidFill>
                  <a:schemeClr val="bg1"/>
                </a:solidFill>
              </a:rPr>
              <a:t>Based on what you have learned in this course, describes the phases of the moon. Then look at the night sky every 2-3 days and note what the Moon looks like. How long does it take before the Moon moves from one phase to another?</a:t>
            </a:r>
            <a:endParaRPr lang="zh-CN" altLang="zh-CN" sz="1600" b="1" dirty="0" smtClean="0">
              <a:solidFill>
                <a:schemeClr val="bg1"/>
              </a:solidFill>
            </a:endParaRPr>
          </a:p>
          <a:p>
            <a:r>
              <a:rPr lang="en-US" altLang="zh-CN" sz="1600" b="1" dirty="0" smtClean="0">
                <a:solidFill>
                  <a:schemeClr val="bg1"/>
                </a:solidFill>
              </a:rPr>
              <a:t>You can add pictures besides the texts to serve as the evidence to prove your observation. </a:t>
            </a:r>
            <a:endParaRPr lang="zh-CN" altLang="zh-CN" sz="1600" b="1" dirty="0" smtClean="0">
              <a:solidFill>
                <a:schemeClr val="bg1"/>
              </a:solidFill>
            </a:endParaRPr>
          </a:p>
          <a:p>
            <a:r>
              <a:rPr lang="en-US" altLang="zh-CN" sz="1600" b="1" dirty="0" smtClean="0">
                <a:solidFill>
                  <a:schemeClr val="bg1"/>
                </a:solidFill>
              </a:rPr>
              <a:t>The form of the observation diary can be any forms as you like. Minimum 400 words. </a:t>
            </a:r>
          </a:p>
          <a:p>
            <a:endParaRPr lang="zh-CN" altLang="zh-CN" sz="1600" b="1" dirty="0" smtClean="0">
              <a:solidFill>
                <a:schemeClr val="bg1"/>
              </a:solidFill>
            </a:endParaRPr>
          </a:p>
          <a:p>
            <a:r>
              <a:rPr lang="en-US" altLang="zh-CN" sz="1600" b="1" dirty="0" smtClean="0">
                <a:solidFill>
                  <a:schemeClr val="bg1"/>
                </a:solidFill>
              </a:rPr>
              <a:t>#2</a:t>
            </a:r>
            <a:endParaRPr lang="zh-CN" altLang="zh-CN" sz="1600" b="1" dirty="0" smtClean="0">
              <a:solidFill>
                <a:schemeClr val="bg1"/>
              </a:solidFill>
            </a:endParaRPr>
          </a:p>
          <a:p>
            <a:r>
              <a:rPr lang="en-US" altLang="zh-CN" sz="1600" b="1" dirty="0" smtClean="0">
                <a:solidFill>
                  <a:schemeClr val="bg1"/>
                </a:solidFill>
              </a:rPr>
              <a:t>Based on the instructional video about science fiction, you can create an interesting science fiction related to the moon. </a:t>
            </a:r>
            <a:endParaRPr lang="zh-CN" altLang="zh-CN" sz="1600" b="1" dirty="0" smtClean="0">
              <a:solidFill>
                <a:schemeClr val="bg1"/>
              </a:solidFill>
            </a:endParaRPr>
          </a:p>
          <a:p>
            <a:r>
              <a:rPr lang="en-US" altLang="zh-CN" sz="1600" b="1" dirty="0" smtClean="0">
                <a:solidFill>
                  <a:schemeClr val="bg1"/>
                </a:solidFill>
              </a:rPr>
              <a:t>The form of the science fiction can be any forms as you like. Minimum 400 words. </a:t>
            </a:r>
            <a:endParaRPr lang="zh-CN" altLang="zh-CN" sz="1600" b="1" dirty="0" smtClean="0">
              <a:solidFill>
                <a:schemeClr val="bg1"/>
              </a:solidFill>
            </a:endParaRPr>
          </a:p>
          <a:p>
            <a:r>
              <a:rPr lang="en-US" altLang="zh-CN" sz="1600" b="1" dirty="0" smtClean="0">
                <a:solidFill>
                  <a:schemeClr val="bg1"/>
                </a:solidFill>
              </a:rPr>
              <a:t> </a:t>
            </a:r>
            <a:endParaRPr lang="zh-CN" altLang="zh-CN" sz="1600" b="1" dirty="0" smtClean="0">
              <a:solidFill>
                <a:schemeClr val="bg1"/>
              </a:solidFill>
            </a:endParaRPr>
          </a:p>
          <a:p>
            <a:r>
              <a:rPr lang="en-US" altLang="zh-CN" sz="1600" b="1" dirty="0" smtClean="0">
                <a:solidFill>
                  <a:schemeClr val="bg1"/>
                </a:solidFill>
              </a:rPr>
              <a:t>This project will be due on May 1</a:t>
            </a:r>
            <a:r>
              <a:rPr lang="en-US" altLang="zh-CN" sz="1600" b="1" baseline="30000" dirty="0" smtClean="0">
                <a:solidFill>
                  <a:schemeClr val="bg1"/>
                </a:solidFill>
              </a:rPr>
              <a:t>st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 2023!</a:t>
            </a:r>
            <a:endParaRPr lang="zh-CN" altLang="zh-CN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6626" name="Picture 2" descr="C:\Users\ADMINI~1.SKY\AppData\Local\Temp\WeChat Files\a7e94f5970fd99bf51dcf68a95f7f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7650" name="Picture 2" descr="C:\Users\ADMINI~1.SKY\AppData\Local\Temp\WeChat Files\3dade5bedc3481a229d2cb23366c57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123728" y="35010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Science fiction Instructional Video:</a:t>
            </a:r>
          </a:p>
          <a:p>
            <a:r>
              <a:rPr lang="en-US" altLang="zh-CN" b="1" dirty="0" smtClean="0">
                <a:solidFill>
                  <a:schemeClr val="bg1"/>
                </a:solidFill>
                <a:hlinkClick r:id="rId3"/>
              </a:rPr>
              <a:t>https://drive.google.com/drive/my-drive</a:t>
            </a:r>
            <a:r>
              <a:rPr lang="en-US" altLang="zh-CN" b="1" dirty="0" smtClean="0">
                <a:solidFill>
                  <a:schemeClr val="bg1"/>
                </a:solidFill>
              </a:rPr>
              <a:t> </a:t>
            </a:r>
          </a:p>
          <a:p>
            <a:endParaRPr lang="zh-CN" altLang="zh-CN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8674" name="Picture 2" descr="C:\Users\ADMINI~1.SKY\AppData\Local\Temp\WeChat Files\0e0dfffec2a37e70c833a3ed6775ff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9698" name="Picture 2" descr="C:\Users\ADMINI~1.SKY\AppData\Local\Temp\WeChat Files\c6d0d98bede81ba2e60ce802a1411a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Users\ADMINI~1.SKY\AppData\Local\Temp\WeChat Files\2c8f6846d58e019ba920f23780ab6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988840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My name is Hazel Liu. I am glad to explore the world of the moon and stars with you!</a:t>
            </a:r>
          </a:p>
          <a:p>
            <a:endParaRPr lang="zh-CN" altLang="zh-CN" dirty="0" smtClean="0"/>
          </a:p>
          <a:p>
            <a:r>
              <a:rPr lang="en-US" altLang="zh-CN" dirty="0" smtClean="0"/>
              <a:t>This is my second year studying in </a:t>
            </a:r>
            <a:r>
              <a:rPr lang="en-US" altLang="zh-CN" dirty="0" err="1" smtClean="0"/>
              <a:t>Uvic</a:t>
            </a:r>
            <a:r>
              <a:rPr lang="en-US" altLang="zh-CN" dirty="0" smtClean="0"/>
              <a:t>, majoring in economics. </a:t>
            </a:r>
          </a:p>
          <a:p>
            <a:endParaRPr lang="zh-CN" altLang="zh-CN" dirty="0" smtClean="0"/>
          </a:p>
          <a:p>
            <a:r>
              <a:rPr lang="en-US" altLang="zh-CN" dirty="0" smtClean="0"/>
              <a:t>I am also very interested in the changes of the moon and stars. Therefore, I create this mini course and would like to share with you the phases of the moon and mysterious constellations.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C:\Users\ADMINI~1.SKY\AppData\Local\Temp\WeChat Files\07b9c9c6905020d1f91fa148c616d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611560" y="198884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/>
              <a:t>This is a beginner course of moon and stars.</a:t>
            </a:r>
          </a:p>
          <a:p>
            <a:r>
              <a:rPr lang="en-US" altLang="zh-CN" dirty="0" smtClean="0"/>
              <a:t> </a:t>
            </a:r>
            <a:endParaRPr lang="zh-CN" altLang="zh-CN" dirty="0" smtClean="0"/>
          </a:p>
          <a:p>
            <a:r>
              <a:rPr lang="en-US" altLang="zh-CN" dirty="0" smtClean="0"/>
              <a:t>The topic is about teaching the words related to the moon in unit 1; the definition and characteristics of phases of the moon in unit 2. </a:t>
            </a:r>
          </a:p>
          <a:p>
            <a:endParaRPr lang="zh-CN" altLang="zh-CN" dirty="0" smtClean="0"/>
          </a:p>
          <a:p>
            <a:r>
              <a:rPr lang="en-US" altLang="zh-CN" dirty="0" smtClean="0"/>
              <a:t>The goal is to allow students have a better understanding of how the moon moves and gain a new perspective on star patterns.</a:t>
            </a:r>
            <a:endParaRPr lang="zh-CN" altLang="zh-C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 descr="C:\Users\ADMINI~1.SKY\AppData\Local\Temp\WeChat Files\3706d0a47b494f4a0b858eef1ed0e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611560" y="1988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/>
              <a:t>This course is intended for students who are interested in space and the changes of the moon.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minimum age for this course would be recommended to Grade 4 students. Also, this course is also created for students who are English language learners. </a:t>
            </a:r>
          </a:p>
          <a:p>
            <a:endParaRPr lang="zh-CN" altLang="zh-CN" dirty="0" smtClean="0"/>
          </a:p>
          <a:p>
            <a:r>
              <a:rPr lang="en-US" altLang="zh-CN" dirty="0" smtClean="0"/>
              <a:t>I would mainly use scaffolding steps and student-centered discussions, multimedia strategies to help learn individually.</a:t>
            </a:r>
            <a:endParaRPr lang="zh-CN" altLang="zh-C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C:\Users\ADMINI~1.SKY\AppData\Local\Temp\WeChat Files\fc22985acec08ab8a986309c07f96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611560" y="1988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/>
              <a:t>There are a variety of multimedia methods and materials used in this course.</a:t>
            </a:r>
          </a:p>
          <a:p>
            <a:endParaRPr lang="zh-CN" altLang="zh-CN" dirty="0" smtClean="0"/>
          </a:p>
          <a:p>
            <a:r>
              <a:rPr lang="en-US" altLang="zh-CN" dirty="0" smtClean="0"/>
              <a:t>Customized Video Lesson</a:t>
            </a:r>
          </a:p>
          <a:p>
            <a:endParaRPr lang="zh-CN" altLang="zh-CN" dirty="0" smtClean="0"/>
          </a:p>
          <a:p>
            <a:r>
              <a:rPr lang="en-US" altLang="zh-CN" dirty="0" smtClean="0"/>
              <a:t>Google Form Short Essay Questions</a:t>
            </a:r>
          </a:p>
          <a:p>
            <a:endParaRPr lang="zh-CN" altLang="zh-CN" dirty="0" smtClean="0"/>
          </a:p>
          <a:p>
            <a:r>
              <a:rPr lang="en-US" altLang="zh-CN" dirty="0" smtClean="0"/>
              <a:t>YouTube Video</a:t>
            </a:r>
          </a:p>
          <a:p>
            <a:endParaRPr lang="zh-CN" altLang="zh-CN" dirty="0" smtClean="0"/>
          </a:p>
          <a:p>
            <a:r>
              <a:rPr lang="en-US" altLang="zh-CN" dirty="0" smtClean="0"/>
              <a:t>Online Discussion Form</a:t>
            </a:r>
          </a:p>
          <a:p>
            <a:endParaRPr lang="zh-CN" altLang="zh-CN" dirty="0" smtClean="0"/>
          </a:p>
          <a:p>
            <a:r>
              <a:rPr lang="en-US" altLang="zh-CN" dirty="0" smtClean="0"/>
              <a:t>Google Form Quiz </a:t>
            </a:r>
            <a:endParaRPr lang="zh-CN" altLang="zh-C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 descr="C:\Users\ADMINI~1.SKY\AppData\Local\Temp\WeChat Files\83c763ea4ff473b6b43b8edd6423d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611560" y="19888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/>
              <a:t>Unit 1: Words about the Moon</a:t>
            </a:r>
            <a:endParaRPr lang="zh-CN" altLang="zh-CN" dirty="0" smtClean="0"/>
          </a:p>
          <a:p>
            <a:r>
              <a:rPr lang="en-US" altLang="zh-CN" dirty="0" smtClean="0"/>
              <a:t>Pre-assessment: 10%</a:t>
            </a:r>
            <a:endParaRPr lang="zh-CN" altLang="zh-CN" dirty="0" smtClean="0"/>
          </a:p>
          <a:p>
            <a:r>
              <a:rPr lang="en-US" altLang="zh-CN" dirty="0" smtClean="0"/>
              <a:t>Online Discussion Forum: 20%</a:t>
            </a:r>
          </a:p>
          <a:p>
            <a:endParaRPr lang="zh-CN" altLang="zh-CN" dirty="0" smtClean="0"/>
          </a:p>
          <a:p>
            <a:r>
              <a:rPr lang="en-US" altLang="zh-CN" dirty="0" smtClean="0"/>
              <a:t>Unit 2: Phases of the Moon</a:t>
            </a:r>
            <a:endParaRPr lang="zh-CN" altLang="zh-CN" dirty="0" smtClean="0"/>
          </a:p>
          <a:p>
            <a:r>
              <a:rPr lang="en-US" altLang="zh-CN" dirty="0" smtClean="0"/>
              <a:t>Quiz: 10%</a:t>
            </a:r>
            <a:endParaRPr lang="zh-CN" altLang="zh-CN" dirty="0" smtClean="0"/>
          </a:p>
          <a:p>
            <a:r>
              <a:rPr lang="en-US" altLang="zh-CN" dirty="0" smtClean="0"/>
              <a:t>Online Discussion Forum: 20%</a:t>
            </a:r>
          </a:p>
          <a:p>
            <a:endParaRPr lang="zh-CN" altLang="zh-CN" dirty="0" smtClean="0"/>
          </a:p>
          <a:p>
            <a:r>
              <a:rPr lang="en-US" altLang="zh-CN" dirty="0" smtClean="0"/>
              <a:t>Final Project</a:t>
            </a:r>
            <a:endParaRPr lang="zh-CN" altLang="zh-CN" dirty="0" smtClean="0"/>
          </a:p>
          <a:p>
            <a:r>
              <a:rPr lang="en-US" altLang="zh-CN" dirty="0" smtClean="0"/>
              <a:t>Observation Diary: 40%</a:t>
            </a:r>
            <a:endParaRPr lang="zh-CN" altLang="zh-C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 descr="C:\Users\ADMINI~1.SKY\AppData\Local\Temp\WeChat Files\c1eb35b2f4a57208b9bbb31186ec46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 descr="C:\Users\ADMINI~1.SKY\AppData\Local\Temp\WeChat Files\c47c7305fc5885420d80ab1b939f7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855</Words>
  <Application>Microsoft Office PowerPoint</Application>
  <PresentationFormat>全屏显示(4:3)</PresentationFormat>
  <Paragraphs>91</Paragraphs>
  <Slides>29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7</cp:revision>
  <dcterms:modified xsi:type="dcterms:W3CDTF">2023-04-07T04:12:57Z</dcterms:modified>
</cp:coreProperties>
</file>